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3" r:id="rId5"/>
    <p:sldId id="264" r:id="rId6"/>
    <p:sldId id="262" r:id="rId7"/>
    <p:sldId id="274" r:id="rId8"/>
    <p:sldId id="275" r:id="rId9"/>
    <p:sldId id="273" r:id="rId10"/>
    <p:sldId id="276" r:id="rId11"/>
    <p:sldId id="277" r:id="rId12"/>
    <p:sldId id="27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5D"/>
    <a:srgbClr val="CC5050"/>
    <a:srgbClr val="C94343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2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5/25/2018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16694" y="830263"/>
            <a:ext cx="67586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Нормативна уредба на счетоводството. Видове документи</a:t>
            </a:r>
            <a:endParaRPr lang="bg-BG" sz="6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4800" y="1840343"/>
            <a:ext cx="833727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Закон за счетоводството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Национални счетоводни стандарти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Международни счетоводни стандарти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Закон за данък върху добавената стойност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Закон за корпоративното подоходно облагане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Закон за данък върху доходите на физически лица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>
                <a:solidFill>
                  <a:srgbClr val="303D5D"/>
                </a:solidFill>
              </a:rPr>
              <a:t>Закон за местните данъци и такси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НОРМАТИВНА БАЗА</a:t>
            </a: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656202"/>
            <a:ext cx="8546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ПРИНЦИПИ НА СЧЕТОВОДНАТА ОТЧЕТНОСТ</a:t>
            </a:r>
            <a:endParaRPr lang="bg-BG" sz="4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25800" y="2107043"/>
            <a:ext cx="6451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Текущо начисляване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3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Действащо предприятие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3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Предпазливост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3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Съпоставимост между приходите и разходите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3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Предимство на съдържанието пред формата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3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300" b="1" dirty="0" smtClean="0">
                <a:solidFill>
                  <a:srgbClr val="303D5D"/>
                </a:solidFill>
              </a:rPr>
              <a:t>Запазване при възможност на счетоводната политика от предходния отчетен период</a:t>
            </a:r>
            <a:endParaRPr lang="bg-BG" sz="23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280651"/>
            <a:ext cx="8381999" cy="2794000"/>
          </a:xfrm>
          <a:prstGeom prst="rect">
            <a:avLst/>
          </a:prstGeom>
          <a:solidFill>
            <a:srgbClr val="C9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7001" y="2280651"/>
            <a:ext cx="7941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ПЪРВИЧНИ СЧЕТОВОДНИ ДОКУМЕНТИ</a:t>
            </a:r>
            <a:endParaRPr lang="ru-RU" sz="2000" b="1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pic>
        <p:nvPicPr>
          <p:cNvPr id="1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СЧЕТОВОДНИ ДОКУМЕНТИ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6733" y="2680761"/>
            <a:ext cx="8068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303D5D"/>
                </a:solidFill>
              </a:rPr>
              <a:t>Информацията, включена в тях, се отнася за стопански операции, които са регистрирани за първи път</a:t>
            </a:r>
            <a:endParaRPr lang="bg-BG" sz="2000" b="1" dirty="0">
              <a:solidFill>
                <a:srgbClr val="303D5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1" y="3418364"/>
            <a:ext cx="5575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303D5D"/>
                </a:solidFill>
              </a:rPr>
              <a:t>ВТОРИЧНИ СЧЕТОВОДНИ ДОКУМЕНТИ</a:t>
            </a:r>
            <a:endParaRPr lang="bg-BG" sz="2400" b="1" dirty="0">
              <a:solidFill>
                <a:srgbClr val="303D5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733" y="3987800"/>
            <a:ext cx="8225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303D5D"/>
                </a:solidFill>
              </a:rPr>
              <a:t>Информацията от първичните документи е преобразувана чрез диференциране или обобщаване</a:t>
            </a:r>
            <a:endParaRPr lang="bg-BG" sz="2000" b="1" dirty="0">
              <a:solidFill>
                <a:srgbClr val="303D5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733" y="5087351"/>
            <a:ext cx="7971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C5050"/>
                </a:solidFill>
              </a:rPr>
              <a:t>СЧЕТОВОДНИ РЕГИСТРИ</a:t>
            </a:r>
            <a:endParaRPr lang="bg-BG" sz="2400" b="1" dirty="0">
              <a:solidFill>
                <a:srgbClr val="CC5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001" y="5549016"/>
            <a:ext cx="8068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C5050"/>
                </a:solidFill>
              </a:rPr>
              <a:t>Служат за съхраняване на обработената счетоводна информация</a:t>
            </a:r>
            <a:endParaRPr lang="bg-BG" sz="2400" b="1" dirty="0">
              <a:solidFill>
                <a:srgbClr val="CC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2280651"/>
            <a:ext cx="8161866" cy="2794000"/>
          </a:xfrm>
          <a:prstGeom prst="rect">
            <a:avLst/>
          </a:prstGeom>
          <a:solidFill>
            <a:srgbClr val="303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23431" y="2320657"/>
            <a:ext cx="535903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Наименование на документа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Номер на документа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Дата на издаване на документа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Издател на документа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Получател на документа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Предмет на стопанската операция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Количествено и стойностно изражение на стопанската операция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Данни за съставителя – име, фанилия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002060"/>
                </a:solidFill>
                <a:latin typeface="Gotham Medium" charset="0"/>
                <a:ea typeface="Gotham Medium" charset="0"/>
                <a:cs typeface="Gotham Medium" charset="0"/>
              </a:rPr>
              <a:t>Подпис на съставителя – ръчен или електронен</a:t>
            </a:r>
          </a:p>
          <a:p>
            <a:pPr>
              <a:buClr>
                <a:srgbClr val="87BD8C"/>
              </a:buClr>
              <a:buSzPct val="140000"/>
            </a:pPr>
            <a:endParaRPr lang="ru-RU" sz="2000" dirty="0" smtClean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pic>
        <p:nvPicPr>
          <p:cNvPr id="13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933700" y="111357"/>
            <a:ext cx="8546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ЗАДЪЛЖИТЕЛНИ РЕКВИЗИТИ НА ПЪРВИЧНИТЕ СЧЕТОВОДНИ ДОКУМЕНТИ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Iva\Desktop\Academy\Lectures\Exports\fasha-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746"/>
            <a:ext cx="12240777" cy="14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5843" y="231654"/>
            <a:ext cx="8766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ВИДОВЕ ПЪРВИЧНИ СЧЕТОВОДНИ ДОКУМЕНТИ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5843" y="1193800"/>
            <a:ext cx="89678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Фактури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Дебитни известия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Кредитни известия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Отчети за продажбите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Митнически декларации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Разписки за получени суми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Квитанции</a:t>
            </a: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bg1"/>
                </a:solidFill>
              </a:rPr>
              <a:t>Протоколи по чл.117 от ЗДДС (ВОП,лично потребление,корекция на данъчен кредит и др.)</a:t>
            </a:r>
            <a:endParaRPr lang="bg-BG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788" y="1460500"/>
            <a:ext cx="4237888" cy="2734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28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3" y="0"/>
            <a:ext cx="5630753" cy="697229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815" y="0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53000" cy="681183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214" y="0"/>
            <a:ext cx="5528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Iva\Desktop\Academy\Lectures\Exports\fasha-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746"/>
            <a:ext cx="12240777" cy="14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5843" y="231654"/>
            <a:ext cx="8766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ВИДОВЕ ВТОРИЧНИ СЧЕТОВОДНИ ДОКУМЕНТИ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5842" y="2146300"/>
            <a:ext cx="89678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ПРИХОДНИ КАСОВИ ОРДЕРИ (ПКО)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РАЗХОДНИ КАСОВИ ОРДЕРИ (РКО)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ЗАПОВЕДИ ЗА КОМАНДИРОВКИ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ПЪТНИ ЛИСТОВЕ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890" y="1663700"/>
            <a:ext cx="5348109" cy="30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49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536"/>
            <a:ext cx="5060397" cy="695953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315" y="0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69" y="0"/>
            <a:ext cx="9459331" cy="6878043"/>
          </a:xfrm>
        </p:spPr>
      </p:pic>
    </p:spTree>
    <p:extLst>
      <p:ext uri="{BB962C8B-B14F-4D97-AF65-F5344CB8AC3E}">
        <p14:creationId xmlns:p14="http://schemas.microsoft.com/office/powerpoint/2010/main" val="83811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0"/>
            <a:ext cx="6883400" cy="94667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0" y="0"/>
            <a:ext cx="6223978" cy="85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242</Words>
  <Application>Microsoft Office PowerPoint</Application>
  <PresentationFormat>Custom</PresentationFormat>
  <Paragraphs>77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38</cp:revision>
  <dcterms:created xsi:type="dcterms:W3CDTF">2017-09-27T09:06:25Z</dcterms:created>
  <dcterms:modified xsi:type="dcterms:W3CDTF">2018-05-25T13:42:41Z</dcterms:modified>
</cp:coreProperties>
</file>